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</p:sldMasterIdLst>
  <p:notesMasterIdLst>
    <p:notesMasterId r:id="rId34"/>
  </p:notesMasterIdLst>
  <p:handoutMasterIdLst>
    <p:handoutMasterId r:id="rId35"/>
  </p:handoutMasterIdLst>
  <p:sldIdLst>
    <p:sldId id="369" r:id="rId5"/>
    <p:sldId id="281" r:id="rId6"/>
    <p:sldId id="324" r:id="rId7"/>
    <p:sldId id="282" r:id="rId8"/>
    <p:sldId id="342" r:id="rId9"/>
    <p:sldId id="345" r:id="rId10"/>
    <p:sldId id="292" r:id="rId11"/>
    <p:sldId id="349" r:id="rId12"/>
    <p:sldId id="350" r:id="rId13"/>
    <p:sldId id="352" r:id="rId14"/>
    <p:sldId id="344" r:id="rId15"/>
    <p:sldId id="353" r:id="rId16"/>
    <p:sldId id="326" r:id="rId17"/>
    <p:sldId id="328" r:id="rId18"/>
    <p:sldId id="286" r:id="rId19"/>
    <p:sldId id="340" r:id="rId20"/>
    <p:sldId id="355" r:id="rId21"/>
    <p:sldId id="358" r:id="rId22"/>
    <p:sldId id="359" r:id="rId23"/>
    <p:sldId id="360" r:id="rId24"/>
    <p:sldId id="362" r:id="rId25"/>
    <p:sldId id="361" r:id="rId26"/>
    <p:sldId id="363" r:id="rId27"/>
    <p:sldId id="368" r:id="rId28"/>
    <p:sldId id="364" r:id="rId29"/>
    <p:sldId id="367" r:id="rId30"/>
    <p:sldId id="370" r:id="rId31"/>
    <p:sldId id="323" r:id="rId32"/>
    <p:sldId id="319" r:id="rId33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4"/>
    <a:srgbClr val="084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4" autoAdjust="0"/>
    <p:restoredTop sz="86371" autoAdjust="0"/>
  </p:normalViewPr>
  <p:slideViewPr>
    <p:cSldViewPr>
      <p:cViewPr>
        <p:scale>
          <a:sx n="80" d="100"/>
          <a:sy n="80" d="100"/>
        </p:scale>
        <p:origin x="-1368" y="-72"/>
      </p:cViewPr>
      <p:guideLst>
        <p:guide orient="horz" pos="2064"/>
        <p:guide pos="3120"/>
      </p:guideLst>
    </p:cSldViewPr>
  </p:slideViewPr>
  <p:outlineViewPr>
    <p:cViewPr>
      <p:scale>
        <a:sx n="33" d="100"/>
        <a:sy n="33" d="100"/>
      </p:scale>
      <p:origin x="0" y="15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872" y="-72"/>
      </p:cViewPr>
      <p:guideLst>
        <p:guide orient="horz" pos="2880"/>
        <p:guide pos="21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55B3EA-5FD5-4111-9D1D-C210A7545581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60A25-4FC4-4B64-A2AF-751E24F03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5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291868-1274-421F-ABE5-C2E8F4F29A9F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312B01-6AB8-4F16-908B-0B240F9A8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9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5E277-BC20-4361-AA00-184AD0BA2F9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CB27D-7703-4D28-9080-72369E7D3D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7B713-D72F-414F-938B-511038423E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FB0E4-5FDC-455A-B888-F1065DA696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0A804-2338-4844-AB2C-E01B91F825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EC078-CCE6-47B2-9ED8-C8FBC3F64CC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F8ECC-08E6-4CFB-B896-301F46DDB48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621FD-C223-4FD2-A55E-12E855BA61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0C3D9-FD4F-41C3-A31A-E2114F6099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57290-6262-4846-85AE-C8B73E13A2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A2703-7125-4FC6-97AA-56434E291EA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E9510-588D-449B-9919-FD8DF3931C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70EEC-364F-4544-8BF7-045DDB3F38A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0EA0A-1614-4575-A969-B8500F519A9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1ACFD-252F-411D-AAD2-55618E243FC2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24267-FC46-49D5-A44B-8AC31C238D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C4669-9DD5-47DA-8F91-0A56E2FCBD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8C8F7-D8FF-47D9-B51C-703A7EECDB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51044-AF8F-4C0C-A9FE-EA44C51B7E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B89A2-E47F-431C-B61F-048A2D4ADD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B27D6-4E8B-4528-ADFA-82FCDADB3F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4855D-4CAD-4237-9E8C-2EC0F93FB6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n African American business woman standing with her arms crossed and a team of professionals behind h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4288" y="2438400"/>
            <a:ext cx="524351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10" name="Picture 8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3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6" name="Picture 5" descr="A group of children standing with their school supplies in han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 bwMode="auto">
          <a:xfrm>
            <a:off x="14288" y="2963863"/>
            <a:ext cx="52959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n active adult couple riding bicycles in a pa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0200" y="3048000"/>
            <a:ext cx="350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0200" y="4267200"/>
            <a:ext cx="3505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30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group of physicians reviewing x-ray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640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8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733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733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365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Centers for Medicare and Medicaid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oup of seniors playing cards in a sunroom, sitting in wicker furnitur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514600"/>
            <a:ext cx="5616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517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ollage of photos. These photos are health professionals giving care to patients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>
            <a:fillRect/>
          </a:stretch>
        </p:blipFill>
        <p:spPr bwMode="auto">
          <a:xfrm>
            <a:off x="-7938" y="2438400"/>
            <a:ext cx="56467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08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ical design of 1's and 0's to represent technolog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63" t="-2980"/>
          <a:stretch>
            <a:fillRect/>
          </a:stretch>
        </p:blipFill>
        <p:spPr bwMode="auto">
          <a:xfrm>
            <a:off x="-1600200" y="2362200"/>
            <a:ext cx="6807200" cy="4478338"/>
          </a:xfrm>
          <a:prstGeom prst="rect">
            <a:avLst/>
          </a:prstGeom>
          <a:noFill/>
          <a:ln w="9525">
            <a:solidFill>
              <a:schemeClr val="tx1">
                <a:alpha val="76862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3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is an image of a pill bottle on it's side with the lid off and a few of the pills lying on the table in front of i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t="1176" r="-182" b="3456"/>
          <a:stretch>
            <a:fillRect/>
          </a:stretch>
        </p:blipFill>
        <p:spPr bwMode="auto">
          <a:xfrm>
            <a:off x="-76200" y="2286000"/>
            <a:ext cx="5614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5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9525"/>
            <a:ext cx="8915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8194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4724400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21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6" name="Picture 5" descr="The Centers for Medicare and Medicaid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17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02CC-9A8A-4386-90C6-907D652B1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1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woman standing in a meeting with her arms crossed with a team of professionals in the background at a table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6734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10" name="Picture 8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1000" y="3048000"/>
            <a:ext cx="4724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91000" y="4267200"/>
            <a:ext cx="472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36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D3E0-5B3E-4543-9207-B5314EADA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9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2D026B-8C36-4727-A1BE-CA773395F02D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8C48-0527-49C6-8C31-E091DB0CD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wo professional women at a laptop compu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r="6738"/>
          <a:stretch>
            <a:fillRect/>
          </a:stretch>
        </p:blipFill>
        <p:spPr bwMode="auto">
          <a:xfrm>
            <a:off x="3786188" y="2514600"/>
            <a:ext cx="53578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10" name="Picture 8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5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group of professional men and women discussing the documents they are holding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>
            <a:fillRect/>
          </a:stretch>
        </p:blipFill>
        <p:spPr bwMode="auto">
          <a:xfrm>
            <a:off x="-34925" y="2438400"/>
            <a:ext cx="53546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10" name="Picture 8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3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4688"/>
          <a:stretch>
            <a:fillRect/>
          </a:stretch>
        </p:blipFill>
        <p:spPr bwMode="auto">
          <a:xfrm>
            <a:off x="1588" y="2514600"/>
            <a:ext cx="5753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3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multi-cultural family standing against a white background. The family has two children, a mom and a d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4141" b="1553"/>
          <a:stretch>
            <a:fillRect/>
          </a:stretch>
        </p:blipFill>
        <p:spPr bwMode="auto">
          <a:xfrm>
            <a:off x="5462588" y="2286000"/>
            <a:ext cx="3662362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048000"/>
            <a:ext cx="4876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42672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7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young woman dressed casually with a backpack on, walking in a pa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r="4688"/>
          <a:stretch>
            <a:fillRect/>
          </a:stretch>
        </p:blipFill>
        <p:spPr bwMode="auto">
          <a:xfrm>
            <a:off x="0" y="2281238"/>
            <a:ext cx="3810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3400" y="3048000"/>
            <a:ext cx="4267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43400" y="4267200"/>
            <a:ext cx="4267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8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7031"/>
          <a:stretch>
            <a:fillRect/>
          </a:stretch>
        </p:blipFill>
        <p:spPr bwMode="auto">
          <a:xfrm>
            <a:off x="3911600" y="2438400"/>
            <a:ext cx="523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4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young woman helping a child at a computer."/>
          <p:cNvPicPr>
            <a:picLocks noChangeAspect="1" noChangeArrowheads="1"/>
          </p:cNvPicPr>
          <p:nvPr/>
        </p:nvPicPr>
        <p:blipFill>
          <a:blip r:embed="rId2" cstate="print"/>
          <a:srcRect l="9375" r="14062" b="3517"/>
          <a:stretch>
            <a:fillRect/>
          </a:stretch>
        </p:blipFill>
        <p:spPr bwMode="auto">
          <a:xfrm>
            <a:off x="16432" y="2514600"/>
            <a:ext cx="5165168" cy="4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7" name="Picture 7" descr="The Centers for Medicare and Medicaid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0" y="3048000"/>
            <a:ext cx="34290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86400" y="4267200"/>
            <a:ext cx="342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2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E9158-AE85-486C-AF19-2F6BB0B82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  <p:sldLayoutId id="2147484817" r:id="rId18"/>
    <p:sldLayoutId id="2147484798" r:id="rId19"/>
    <p:sldLayoutId id="2147484799" r:id="rId20"/>
    <p:sldLayoutId id="214748481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padministrato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disputes@tpadministrator.com" TargetMode="External"/><Relationship Id="rId5" Type="http://schemas.openxmlformats.org/officeDocument/2006/relationships/hyperlink" Target="mailto:webinar@tpadministrator.com" TargetMode="External"/><Relationship Id="rId4" Type="http://schemas.openxmlformats.org/officeDocument/2006/relationships/hyperlink" Target="mailto:tpaoperations@tpadministrator.com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gdpappeals.provider-resources.com/Default.aspx" TargetMode="External"/><Relationship Id="rId3" Type="http://schemas.openxmlformats.org/officeDocument/2006/relationships/hyperlink" Target="mailto:GDPandManufacturers@cms.hhs.gov" TargetMode="External"/><Relationship Id="rId7" Type="http://schemas.openxmlformats.org/officeDocument/2006/relationships/hyperlink" Target="mailto:CMSHPMS_access@cms.hhs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CMS_IT_service_desk@cms.hhs.gov" TargetMode="External"/><Relationship Id="rId5" Type="http://schemas.openxmlformats.org/officeDocument/2006/relationships/hyperlink" Target="https://gateway.cms.gov/" TargetMode="External"/><Relationship Id="rId4" Type="http://schemas.openxmlformats.org/officeDocument/2006/relationships/hyperlink" Target="http://www.cms.gov/Medicare/Prescription-Drug-Coverage/PrescriptionDrugCovGenIn/index.html?redirect=/PrescriptionDrugCovGen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600" smtClean="0"/>
          </a:p>
        </p:txBody>
      </p:sp>
      <p:sp>
        <p:nvSpPr>
          <p:cNvPr id="2150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altLang="en-US" i="0" smtClean="0"/>
              <a:t>January 2014 Manufacturer Webinar</a:t>
            </a:r>
          </a:p>
        </p:txBody>
      </p:sp>
      <p:sp>
        <p:nvSpPr>
          <p:cNvPr id="2150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2600" y="3886200"/>
            <a:ext cx="3505200" cy="11430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Angela Stanley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CMS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Manufacturer Invoice Confirmation Layout GNSCT Trailer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2331E-DB08-4AB8-90FF-BE1C4B0006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1598613" y="61722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Confirm amount and date received from Sponsor</a:t>
            </a:r>
          </a:p>
        </p:txBody>
      </p:sp>
      <p:sp>
        <p:nvSpPr>
          <p:cNvPr id="9" name="Up Arrow 8" title="Up arrow"/>
          <p:cNvSpPr/>
          <p:nvPr/>
        </p:nvSpPr>
        <p:spPr>
          <a:xfrm>
            <a:off x="3160713" y="5791200"/>
            <a:ext cx="457200" cy="471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5486400" y="5741988"/>
            <a:ext cx="3733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FF0000"/>
                </a:solidFill>
              </a:rPr>
              <a:t>Payment confirmation must be submitted even if Invoice Reconciliation Report indicates that no money is to be repaid or received!</a:t>
            </a:r>
          </a:p>
        </p:txBody>
      </p:sp>
      <p:pic>
        <p:nvPicPr>
          <p:cNvPr id="30727" name="Picture 2" title="Manufacturer Invoice Confirmation Layout GNSCT Trailer Record 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0"/>
            <a:ext cx="7389813" cy="42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mtClean="0"/>
              <a:t>As of Q1-2014, negative amounts not carried forward</a:t>
            </a:r>
          </a:p>
          <a:p>
            <a:pPr lvl="1" eaLnBrk="1" hangingPunct="1"/>
            <a:r>
              <a:rPr lang="en-US" altLang="en-US" smtClean="0"/>
              <a:t>Must be paid by sponsors at the time invoiced</a:t>
            </a:r>
          </a:p>
          <a:p>
            <a:pPr eaLnBrk="1" hangingPunct="1"/>
            <a:r>
              <a:rPr lang="en-US" altLang="en-US" smtClean="0"/>
              <a:t>Payments can flow both ways in a given quarter</a:t>
            </a:r>
          </a:p>
          <a:p>
            <a:pPr lvl="1" eaLnBrk="1" hangingPunct="1"/>
            <a:r>
              <a:rPr lang="en-US" altLang="en-US" smtClean="0"/>
              <a:t>Negative amount means Sponsor pays Manufacturer</a:t>
            </a:r>
          </a:p>
          <a:p>
            <a:pPr lvl="1" eaLnBrk="1" hangingPunct="1"/>
            <a:r>
              <a:rPr lang="en-US" altLang="en-US" smtClean="0"/>
              <a:t>Positive amount means Manufacturer pays Sponsor – as always</a:t>
            </a:r>
          </a:p>
          <a:p>
            <a:pPr eaLnBrk="1" hangingPunct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Changes to the Qtly Invoice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AB84-A74C-492A-90AD-41A547B93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Quarterly invoices will not change – but the process will</a:t>
            </a:r>
          </a:p>
          <a:p>
            <a:pPr eaLnBrk="1" hangingPunct="1">
              <a:defRPr/>
            </a:pPr>
            <a:r>
              <a:rPr lang="en-US" altLang="en-US" dirty="0" smtClean="0"/>
              <a:t>Payments due 38 days later, as usual</a:t>
            </a:r>
          </a:p>
          <a:p>
            <a:pPr eaLnBrk="1" hangingPunct="1">
              <a:defRPr/>
            </a:pPr>
            <a:r>
              <a:rPr lang="en-US" altLang="en-US" dirty="0" smtClean="0"/>
              <a:t>Confirmations due within 5 days of payment, as usual</a:t>
            </a:r>
          </a:p>
          <a:p>
            <a:pPr eaLnBrk="1" hangingPunct="1">
              <a:defRPr/>
            </a:pPr>
            <a:r>
              <a:rPr lang="en-US" altLang="en-US" dirty="0" smtClean="0"/>
              <a:t>Negative amounts should no longer be confirmed as $0 – unless the Sponsor has not sent payment to the Manufacturer</a:t>
            </a:r>
          </a:p>
          <a:p>
            <a:pPr eaLnBrk="1" hangingPunct="1">
              <a:defRPr/>
            </a:pPr>
            <a:r>
              <a:rPr lang="en-US" altLang="en-US" dirty="0" smtClean="0"/>
              <a:t>Confirm what you paid – Confirm what you received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Changes to the Qtly Invoice Process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99ADA-D2D5-4F70-A2A7-365DBB0F3D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Still missing EFT Information for some Manufacturers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100% participation is needed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 be needed on a quarterly basis, going forward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Deadline for updates is March 3</a:t>
            </a:r>
            <a:r>
              <a:rPr lang="en-US" baseline="30000" dirty="0" smtClean="0"/>
              <a:t>rd</a:t>
            </a:r>
            <a:r>
              <a:rPr lang="en-US" dirty="0" smtClean="0"/>
              <a:t> and will </a:t>
            </a:r>
            <a:r>
              <a:rPr lang="en-US" dirty="0"/>
              <a:t>be distributed on </a:t>
            </a:r>
            <a:r>
              <a:rPr lang="en-US" dirty="0" smtClean="0"/>
              <a:t>March 18th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Opportunity to update each quarter – in synch with the Sponsor’s EFT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Reminders will be sent prior to each update deadline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update needed if there are no changes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Full set of EFT records redistributed each quarter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Important for all parties to download this file each quarter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Granular description of changes issued with each update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Manufacturer EFT Information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1E98A-02EB-408A-9201-C47425F23BF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600" smtClean="0"/>
          </a:p>
        </p:txBody>
      </p:sp>
      <p:sp>
        <p:nvSpPr>
          <p:cNvPr id="348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altLang="en-US" i="0" smtClean="0"/>
              <a:t>Manufacturer  Portal Changes</a:t>
            </a:r>
          </a:p>
        </p:txBody>
      </p:sp>
      <p:sp>
        <p:nvSpPr>
          <p:cNvPr id="3174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2600" y="3886200"/>
            <a:ext cx="3505200" cy="1143000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800" i="0" dirty="0"/>
              <a:t>Diane Kreitz, Programmer / Analyst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1800" i="0" dirty="0" smtClean="0"/>
              <a:t>Palmetto GBA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1800" i="0" dirty="0" smtClean="0"/>
              <a:t>Medicare Part D,  CGDP  TPA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Web based tool for creating, editing and submitting payment confirmations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No need to edit flat files and submit via SFTP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Readable invoices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Also provides a list of payments to be made, including EFT 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Accessible via a new, secure Manufacturer’s Portal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Manufacturers can choose to stay with flat files or switch to this new tool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NEW! – Confirmation Responses are now available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Recap of Capabilities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58B3B-3949-4F9F-AA7D-A45888201E8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Confirmation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EAFCA-8278-4D5D-AF0B-D2C3475D76B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6868" name="Picture 6" title="Invoice List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809625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 title="Down arrow"/>
          <p:cNvSpPr/>
          <p:nvPr/>
        </p:nvSpPr>
        <p:spPr>
          <a:xfrm>
            <a:off x="7696200" y="27432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70" name="Picture 8" title="TPA Response Party screen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59436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9" title="repons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5486400"/>
            <a:ext cx="594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600" smtClean="0"/>
          </a:p>
        </p:txBody>
      </p:sp>
      <p:sp>
        <p:nvSpPr>
          <p:cNvPr id="3789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altLang="en-US" sz="4000" i="0" smtClean="0"/>
              <a:t>Maximum Gap Discounts</a:t>
            </a:r>
            <a:endParaRPr lang="en-US" altLang="en-US" sz="4000" smtClean="0"/>
          </a:p>
        </p:txBody>
      </p:sp>
      <p:sp>
        <p:nvSpPr>
          <p:cNvPr id="3789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2600" y="3657600"/>
            <a:ext cx="3505200" cy="121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Shelly Winston 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Angela Stanley,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CMS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en-US" altLang="en-US" sz="18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Applicable discount means 50 percent of the portion of the negotiated price (as defined in § 423.2305) of the applicable drug of a manufacturer that falls within the coverage gap and that remains after such negotiated price is reduced by any supplemental benefits that are available.</a:t>
            </a:r>
          </a:p>
          <a:p>
            <a:pPr>
              <a:defRPr/>
            </a:pPr>
            <a:r>
              <a:rPr lang="en-US" sz="2800" dirty="0" smtClean="0"/>
              <a:t>Negotiated Price determined by each Part D Sponsor and excludes any dispensing fee or vaccine administration fee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Determining Applicable Discount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F608B-208F-4D19-95B9-3A946867154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297363"/>
          </a:xfrm>
        </p:spPr>
        <p:txBody>
          <a:bodyPr/>
          <a:lstStyle/>
          <a:p>
            <a:r>
              <a:rPr lang="en-US" altLang="en-US" sz="2800" smtClean="0"/>
              <a:t>Discounts are only on the part of the drug costs that fall into the coverage gap</a:t>
            </a:r>
          </a:p>
          <a:p>
            <a:r>
              <a:rPr lang="en-US" altLang="en-US" sz="2800" smtClean="0"/>
              <a:t>The gap </a:t>
            </a:r>
            <a:r>
              <a:rPr lang="en-US" altLang="en-US" sz="2800" b="1" smtClean="0"/>
              <a:t>begins</a:t>
            </a:r>
            <a:r>
              <a:rPr lang="en-US" altLang="en-US" sz="2800" smtClean="0"/>
              <a:t> when a beneficiary reaches the initial coverage limit (ICL) and </a:t>
            </a:r>
            <a:r>
              <a:rPr lang="en-US" altLang="en-US" sz="2800" b="1" smtClean="0"/>
              <a:t>ends</a:t>
            </a:r>
            <a:r>
              <a:rPr lang="en-US" altLang="en-US" sz="2800" smtClean="0"/>
              <a:t>, when s/he reaches True-out of pocket (TrOOP) costs </a:t>
            </a:r>
          </a:p>
          <a:p>
            <a:r>
              <a:rPr lang="en-US" altLang="en-US" sz="2800" smtClean="0"/>
              <a:t>While ICL and TrOOP levels are established annually for the Defined Standard (DS) benefit, most plans do not offer DS coverage </a:t>
            </a:r>
          </a:p>
          <a:p>
            <a:r>
              <a:rPr lang="en-US" altLang="en-US" sz="2800" smtClean="0"/>
              <a:t>Therefore, beneficiaries can reach the ICL with little or no out of pocket spending due to enhanced coverage</a:t>
            </a:r>
          </a:p>
          <a:p>
            <a:endParaRPr lang="en-US" altLang="en-US" sz="2800" smtClean="0"/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Understanding the Coverage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9CA98-3F55-49F2-9DBB-A94FD13D67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 to the Invoice Resolution Process</a:t>
            </a:r>
            <a:br>
              <a:rPr lang="en-US" altLang="en-US" smtClean="0"/>
            </a:br>
            <a:r>
              <a:rPr lang="en-US" altLang="en-US" smtClean="0"/>
              <a:t>(Negative Balance Solution)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Updates to the Manufacturer’s Portal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Maximum Gap Discount For 2014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Live Q&amp;A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C721F-0847-475F-8B91-4CC737356E8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title="Application Drug, Gap Coverage for 2012 -20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29018"/>
              </p:ext>
            </p:extLst>
          </p:nvPr>
        </p:nvGraphicFramePr>
        <p:xfrm>
          <a:off x="492125" y="1600200"/>
          <a:ext cx="8540751" cy="358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056"/>
                <a:gridCol w="609573"/>
                <a:gridCol w="838163"/>
                <a:gridCol w="761966"/>
                <a:gridCol w="685769"/>
                <a:gridCol w="761966"/>
                <a:gridCol w="838163"/>
                <a:gridCol w="838163"/>
                <a:gridCol w="701009"/>
                <a:gridCol w="822923"/>
              </a:tblGrid>
              <a:tr h="895350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2020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Beneficiary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47.5%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47.5%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Manufacturer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 D </a:t>
                      </a:r>
                      <a:r>
                        <a:rPr lang="en-US" sz="1800" b="1" dirty="0" smtClean="0">
                          <a:effectLst/>
                        </a:rPr>
                        <a:t>Plan*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19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Applicable Drug, Gap Coverage for 2012-2020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DA0F13-263E-45B4-96E0-CD24E2E4EF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600700"/>
            <a:ext cx="8001000" cy="3698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* Payments made by Part D plans are NOT TrOOP Eligible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FFD004"/>
            </a:outerShdw>
          </a:effectLst>
        </p:spPr>
        <p:txBody>
          <a:bodyPr/>
          <a:lstStyle/>
          <a:p>
            <a:r>
              <a:rPr lang="en-US" altLang="en-US" smtClean="0"/>
              <a:t>Determining Maximum Discount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Part D plan payments are not TrOOP eligible, therefore, maximum discount can be determined as follows: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400" i="1" u="sng" dirty="0" smtClean="0"/>
              <a:t>For a single claim: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100" dirty="0" smtClean="0"/>
              <a:t>TrOOP dollar amount ÷ (beneficiary + manufacturer gap payment percentages) X .50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400" i="1" u="sng" dirty="0" smtClean="0"/>
              <a:t>On multiple claims for a single beneficiary:</a:t>
            </a:r>
            <a:endParaRPr lang="en-US" sz="2400" u="sng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2100" dirty="0"/>
              <a:t>TrOOP dollar amount ÷ (beneficiary + manufacturer gap payment percentages)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6A0CD-BD71-4DED-83EC-A8CE7E8725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DS plan, straddle claim with the entire dispensing fee falling outside of the gap</a:t>
            </a:r>
          </a:p>
          <a:p>
            <a:r>
              <a:rPr lang="en-US" altLang="en-US" smtClean="0"/>
              <a:t>In a DS plan is 2014, the beneficiary enters the gap when the TGCDC Acc exceeds $2,850 (the ICL)</a:t>
            </a:r>
          </a:p>
          <a:p>
            <a:r>
              <a:rPr lang="en-US" altLang="en-US" smtClean="0"/>
              <a:t>The beneficiary purchases a brand drug for $3,699.44 ($3,475.47 ingredient cost, $221.97 sales tax, and $2 dispensing fee)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375E4-7BFD-44A8-BD84-9A79CBC7C5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 Step 1: Determine Costs that Fall in the Coverage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2C589-1323-4D6F-8A8C-D414A1976DD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4036" name="Picture 5" title="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5791200" cy="161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1295400" y="3581400"/>
            <a:ext cx="662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The first $1 of the claim falls in the ICP (ICL-TGCDC Acc)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The beneficiary pays 25 cents of the dollar in the ICP that counts toward TrOOP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The TrOOP amount remaining in the Gap is $4,550-$944.75-.25 = $3,605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The total drug cost in gap when disp fee falls outside gap is (remaining TrOOP amount ÷ (beneficiary + manufacturer gap payment percentages) which equals 3,697.44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The total drug cost is $3,699.44, minus the $1 from the ICP and $3,697.44 drug cost in gap, leaves $1 in the catastrophic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Step 1: Determine Costs that Fall in the Coverage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17351-0960-402C-A0FF-D5333D6944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5060" name="Picture 6" title="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8229600" cy="180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entire dispensing fee falls outside the gap</a:t>
            </a:r>
          </a:p>
          <a:p>
            <a:r>
              <a:rPr lang="en-US" altLang="en-US" smtClean="0"/>
              <a:t>The discount eligible cost is $3,697.44</a:t>
            </a: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Step 2: Determine Discount </a:t>
            </a:r>
            <a:br>
              <a:rPr lang="en-US" altLang="en-US" smtClean="0"/>
            </a:br>
            <a:r>
              <a:rPr lang="en-US" altLang="en-US" smtClean="0"/>
              <a:t>Eligible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A385-B6D9-4B46-AFBA-3CB375F4BD5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gap discount is 50% of the $3,697.44 discount eligible cost, or $1,848.72</a:t>
            </a: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Step 3: Calculate the Gap Discount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D62F1-6CAB-4C6D-9E28-42C9A2EE39D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600" smtClean="0"/>
          </a:p>
        </p:txBody>
      </p:sp>
      <p:sp>
        <p:nvSpPr>
          <p:cNvPr id="4813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altLang="en-US" sz="4000" i="0" smtClean="0"/>
              <a:t>Contact Information</a:t>
            </a:r>
            <a:endParaRPr lang="en-US" altLang="en-US" sz="4000" smtClean="0"/>
          </a:p>
        </p:txBody>
      </p:sp>
      <p:sp>
        <p:nvSpPr>
          <p:cNvPr id="4813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2600" y="3657600"/>
            <a:ext cx="3505200" cy="121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Art Spaziano, Manager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Palmetto GBA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Medicare Part D,  CGDP  TPA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en-US" altLang="en-US" sz="18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Contacting the TPA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TPA </a:t>
            </a:r>
            <a:r>
              <a:rPr lang="en-US" sz="2800" b="1" dirty="0">
                <a:solidFill>
                  <a:prstClr val="black"/>
                </a:solidFill>
              </a:rPr>
              <a:t>website - </a:t>
            </a:r>
            <a:r>
              <a:rPr lang="en-US" sz="2800" b="1" dirty="0">
                <a:solidFill>
                  <a:prstClr val="black"/>
                </a:solidFill>
                <a:hlinkClick r:id="rId3"/>
              </a:rPr>
              <a:t>http://tpadministrator.com</a:t>
            </a:r>
            <a:endParaRPr lang="en-US" sz="2800" b="1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Phone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</a:rPr>
              <a:t>Help Line:  1-877-534-2772 – Option 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</a:rPr>
              <a:t>Hours:  Monday thru Friday 8am to 7pm 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General email inquiries regarding  the invoicing and payment process should be sent to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tpaoperations@tpadministrator.com</a:t>
            </a:r>
            <a:endParaRPr lang="en-US" sz="2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Webinar slides will be posted to the TPA website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Suggestions for future webinar topics should be sent to 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webinar@tpadministrator.com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Q</a:t>
            </a:r>
            <a:r>
              <a:rPr lang="en-US" sz="2000" dirty="0" smtClean="0"/>
              <a:t>uestions </a:t>
            </a:r>
            <a:r>
              <a:rPr lang="en-US" sz="2000" dirty="0"/>
              <a:t>related to dispute files, EFT information, invoice corrections </a:t>
            </a:r>
            <a:r>
              <a:rPr lang="en-US" sz="2000" dirty="0">
                <a:hlinkClick r:id="rId3"/>
              </a:rPr>
              <a:t>http://tpadministrator.com</a:t>
            </a:r>
            <a:r>
              <a:rPr lang="en-US" sz="2000" dirty="0"/>
              <a:t> </a:t>
            </a:r>
            <a:r>
              <a:rPr lang="en-US" sz="2000" dirty="0" smtClean="0"/>
              <a:t>– Website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hlinkClick r:id="rId6"/>
              </a:rPr>
              <a:t>disputes@tpadministrator.com</a:t>
            </a:r>
            <a:r>
              <a:rPr lang="en-US" sz="2000" dirty="0"/>
              <a:t> - Dispute support documentation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4AD80-A29C-42A4-86BA-D5943475E09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Narrow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  <a:ln w="12700"/>
        </p:spPr>
        <p:txBody>
          <a:bodyPr rtlCol="0">
            <a:noAutofit/>
          </a:bodyPr>
          <a:lstStyle/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>
              <a:latin typeface="Arial Narrow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Medicare Drug Benefit Group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Questions related to the Manufacturers Agreement, changes of ownership, terminations, compliance / administrative-related issues, policy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Email address is </a:t>
            </a:r>
            <a:r>
              <a:rPr lang="en-US" sz="1600" u="sng" dirty="0" smtClean="0"/>
              <a:t>C</a:t>
            </a:r>
            <a:r>
              <a:rPr lang="en-US" sz="1600" dirty="0" smtClean="0">
                <a:hlinkClick r:id="rId3"/>
              </a:rPr>
              <a:t>GDPandManufacturers@cms.hhs.gov</a:t>
            </a:r>
            <a:endParaRPr lang="en-US" sz="1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Discount Program Manufacturer’s  Page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hlinkClick r:id="rId4"/>
              </a:rPr>
              <a:t>http://www.cms.gov/Medicare/Prescription-Drug-Coverage/PrescriptionDrugCovGenIn/index.html?redirect=/PrescriptionDrugCovGenIn/</a:t>
            </a:r>
            <a:endParaRPr lang="en-US" sz="1600" dirty="0">
              <a:hlinkClick r:id="rId3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HPMS Website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/>
              <a:t>Updating CMS contact and labeler code changes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sng" dirty="0">
                <a:hlinkClick r:id="rId5"/>
              </a:rPr>
              <a:t>https://gateway.cms.gov</a:t>
            </a:r>
            <a:r>
              <a:rPr lang="en-US" sz="1600" u="sng" dirty="0"/>
              <a:t> </a:t>
            </a:r>
            <a:r>
              <a:rPr lang="en-US" sz="1600" dirty="0"/>
              <a:t> -  Website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hlinkClick r:id="rId6"/>
              </a:rPr>
              <a:t>CMS_IT_service_desk@cms.hhs.gov</a:t>
            </a:r>
            <a:r>
              <a:rPr lang="en-US" sz="1600" dirty="0"/>
              <a:t> - Password Resets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hlinkClick r:id="rId7"/>
              </a:rPr>
              <a:t>CMSHPMS_access@cms.hhs.gov</a:t>
            </a:r>
            <a:r>
              <a:rPr lang="en-US" sz="1600" dirty="0"/>
              <a:t> -  Non-password access assistance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Independent Review Entity (IRE) for Discount Program appeals.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hlinkClick r:id="rId8"/>
              </a:rPr>
              <a:t>https://cgdpappeals.provider-resources.com/Default.aspx</a:t>
            </a:r>
            <a:r>
              <a:rPr lang="en-US" sz="1600" dirty="0"/>
              <a:t> - Website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600" smtClean="0"/>
          </a:p>
        </p:txBody>
      </p:sp>
      <p:sp>
        <p:nvSpPr>
          <p:cNvPr id="2355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altLang="en-US" i="0" smtClean="0"/>
              <a:t>Changes To </a:t>
            </a:r>
            <a:r>
              <a:rPr lang="en-US" altLang="en-US" i="0" smtClean="0">
                <a:solidFill>
                  <a:schemeClr val="tx2"/>
                </a:solidFill>
              </a:rPr>
              <a:t>The Invoice Resolution </a:t>
            </a:r>
            <a:r>
              <a:rPr lang="en-US" altLang="en-US" i="0" smtClean="0"/>
              <a:t>Process</a:t>
            </a:r>
          </a:p>
        </p:txBody>
      </p:sp>
      <p:sp>
        <p:nvSpPr>
          <p:cNvPr id="2355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2600" y="3886200"/>
            <a:ext cx="3505200" cy="11430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Art Spaziano, Manager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Palmetto GBA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sz="1800" i="0" smtClean="0"/>
              <a:t>Medicare Part D,  CGDP  TPA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Oct. 31, 2013  negative invoice reports will not be reissued</a:t>
            </a:r>
          </a:p>
          <a:p>
            <a:pPr eaLnBrk="1" hangingPunct="1"/>
            <a:r>
              <a:rPr lang="en-US" altLang="en-US" smtClean="0"/>
              <a:t>Amounts were incorrect in some cases</a:t>
            </a:r>
          </a:p>
          <a:p>
            <a:pPr lvl="1" eaLnBrk="1" hangingPunct="1"/>
            <a:r>
              <a:rPr lang="en-US" altLang="en-US" smtClean="0"/>
              <a:t>Issues with labeler transfers </a:t>
            </a:r>
          </a:p>
          <a:p>
            <a:pPr lvl="1" eaLnBrk="1" hangingPunct="1"/>
            <a:r>
              <a:rPr lang="en-US" altLang="en-US" smtClean="0"/>
              <a:t>Sponsors should not have sent payments</a:t>
            </a:r>
          </a:p>
          <a:p>
            <a:pPr lvl="1" eaLnBrk="1" hangingPunct="1"/>
            <a:r>
              <a:rPr lang="en-US" altLang="en-US" smtClean="0"/>
              <a:t>Contact TPA for assistance in returning funds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Current Status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F2C6F-7679-40C0-BC54-2A895B5C0CE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new name for a new plan – Invoice Reconciliation</a:t>
            </a:r>
          </a:p>
          <a:p>
            <a:pPr eaLnBrk="1" hangingPunct="1"/>
            <a:r>
              <a:rPr lang="en-US" altLang="en-US" smtClean="0"/>
              <a:t>One-time event  - Invoices to be distributed on April 17</a:t>
            </a:r>
            <a:r>
              <a:rPr lang="en-US" altLang="en-US" baseline="30000" smtClean="0"/>
              <a:t>th</a:t>
            </a:r>
          </a:p>
          <a:p>
            <a:pPr eaLnBrk="1" hangingPunct="1"/>
            <a:r>
              <a:rPr lang="en-US" altLang="en-US" smtClean="0"/>
              <a:t>Will address any negative amounts from Q1-2011 through Q4-2013</a:t>
            </a:r>
          </a:p>
          <a:p>
            <a:pPr eaLnBrk="1" hangingPunct="1"/>
            <a:r>
              <a:rPr lang="en-US" altLang="en-US" smtClean="0"/>
              <a:t>Will be distributed to all parties – even if no negative amounts existed for these periods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New Plan – Invoice Reconciliation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51381-CAF2-41AF-BD80-EDA0717E2D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Layouts available on the TPA Website</a:t>
            </a:r>
          </a:p>
          <a:p>
            <a:pPr lvl="1" eaLnBrk="1" hangingPunct="1"/>
            <a:r>
              <a:rPr lang="en-US" altLang="en-US" smtClean="0"/>
              <a:t>Look for “Invoice Reconciliation Information”</a:t>
            </a:r>
            <a:endParaRPr lang="en-US" altLang="en-US" baseline="30000" smtClean="0"/>
          </a:p>
          <a:p>
            <a:pPr eaLnBrk="1" hangingPunct="1"/>
            <a:r>
              <a:rPr lang="en-US" altLang="en-US" sz="2800" smtClean="0"/>
              <a:t>Manufacturers must have EFT information on file with the TPA</a:t>
            </a:r>
          </a:p>
          <a:p>
            <a:pPr eaLnBrk="1" hangingPunct="1"/>
            <a:r>
              <a:rPr lang="en-US" altLang="en-US" sz="2800" smtClean="0"/>
              <a:t>Payments due from Sponsor within 38 days from distribution of invoices</a:t>
            </a:r>
          </a:p>
          <a:p>
            <a:pPr eaLnBrk="1" hangingPunct="1"/>
            <a:r>
              <a:rPr lang="en-US" altLang="en-US" sz="2800" smtClean="0"/>
              <a:t>Confirmations due within 5 days of payments</a:t>
            </a:r>
          </a:p>
          <a:p>
            <a:pPr eaLnBrk="1" hangingPunct="1"/>
            <a:r>
              <a:rPr lang="en-US" altLang="en-US" sz="2800" smtClean="0"/>
              <a:t>All amounts (even $0) must be confirmed by both parties!</a:t>
            </a:r>
          </a:p>
          <a:p>
            <a:pPr lvl="1" eaLnBrk="1" hangingPunct="1"/>
            <a:r>
              <a:rPr lang="en-US" altLang="en-US" smtClean="0"/>
              <a:t>Similar to P2P attestations</a:t>
            </a:r>
          </a:p>
          <a:p>
            <a:endParaRPr lang="en-US" altLang="en-US" smtClean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New Plan – Invoice Reconciliation Reports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BF8C-8920-4499-BBDE-AD9137B3FB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Covered:</a:t>
            </a:r>
          </a:p>
          <a:p>
            <a:pPr lvl="1" eaLnBrk="1" hangingPunct="1"/>
            <a:r>
              <a:rPr lang="en-US" altLang="en-US" smtClean="0"/>
              <a:t>Negative balances due to deleted or adjusted PDEs</a:t>
            </a:r>
          </a:p>
          <a:p>
            <a:pPr lvl="1" eaLnBrk="1" hangingPunct="1"/>
            <a:r>
              <a:rPr lang="en-US" altLang="en-US" smtClean="0"/>
              <a:t>Cumulative amounts as of  Q4 2013</a:t>
            </a:r>
          </a:p>
          <a:p>
            <a:pPr eaLnBrk="1" hangingPunct="1"/>
            <a:r>
              <a:rPr lang="en-US" altLang="en-US" smtClean="0"/>
              <a:t>Not Covered:</a:t>
            </a:r>
          </a:p>
          <a:p>
            <a:pPr lvl="1" eaLnBrk="1" hangingPunct="1"/>
            <a:r>
              <a:rPr lang="en-US" altLang="en-US" smtClean="0"/>
              <a:t>Amounts overpaid by Drug Manufacturers and held by Sponsors</a:t>
            </a:r>
          </a:p>
          <a:p>
            <a:pPr lvl="2" eaLnBrk="1" hangingPunct="1"/>
            <a:r>
              <a:rPr lang="en-US" altLang="en-US" smtClean="0"/>
              <a:t>Repayment must occur via an independent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What’s Covered and Not Covered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D4DDF-5EDF-4E19-86B8-CD4A132A8E6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dirty="0" smtClean="0"/>
              <a:t>Manufacturer Invoice Reconciliation Layout GNSMT Trailer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E15A0E-7F6E-431E-A21C-8498E037E3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170238" y="5973763"/>
            <a:ext cx="265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Amount owed to you by Sponsor</a:t>
            </a:r>
          </a:p>
        </p:txBody>
      </p:sp>
      <p:pic>
        <p:nvPicPr>
          <p:cNvPr id="28677" name="Picture 2" title="Manufacturer Invoice Reconciliation Layout GNSMT Trailer Reco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333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 Arrow 8" title="Up arrow"/>
          <p:cNvSpPr/>
          <p:nvPr/>
        </p:nvSpPr>
        <p:spPr>
          <a:xfrm>
            <a:off x="4038600" y="4953000"/>
            <a:ext cx="457200" cy="1014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 smtClean="0"/>
              <a:t>Manufacturer Invoice Reconciliation Layout DETQT Trailer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8D88C-3B3A-4F72-9046-8AA661D050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209800" y="502285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Matches “Total Gap Discount Amount this Period” on quarterly invoice for the stated reporting period</a:t>
            </a:r>
          </a:p>
        </p:txBody>
      </p:sp>
      <p:sp>
        <p:nvSpPr>
          <p:cNvPr id="9" name="Up Arrow 8" title="Up arrow"/>
          <p:cNvSpPr/>
          <p:nvPr/>
        </p:nvSpPr>
        <p:spPr>
          <a:xfrm>
            <a:off x="3565525" y="3581400"/>
            <a:ext cx="457200" cy="1404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9702" name="Picture 2" title="Manufacturer Invoice Reconciliation Layout DETQT Trailer Reco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2057400"/>
            <a:ext cx="8229600" cy="161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_template">
  <a:themeElements>
    <a:clrScheme name="CMS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BE71EA-9BAD-4DC1-8CD6-E47AA3048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2E3AF7-923B-463D-9BD3-3030DB7E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331688E-5BD2-409C-932F-CF4DD20A403E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8380</TotalTime>
  <Words>1370</Words>
  <Application>Microsoft Office PowerPoint</Application>
  <PresentationFormat>On-screen Show (4:3)</PresentationFormat>
  <Paragraphs>242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Constantia</vt:lpstr>
      <vt:lpstr>Arial</vt:lpstr>
      <vt:lpstr>Calibri</vt:lpstr>
      <vt:lpstr>Times New Roman</vt:lpstr>
      <vt:lpstr>Arial Narrow</vt:lpstr>
      <vt:lpstr>CMS_template</vt:lpstr>
      <vt:lpstr> </vt:lpstr>
      <vt:lpstr>Agenda</vt:lpstr>
      <vt:lpstr> </vt:lpstr>
      <vt:lpstr>Current Status</vt:lpstr>
      <vt:lpstr>New Plan – Invoice Reconciliation Reports</vt:lpstr>
      <vt:lpstr>New Plan – Invoice Reconciliation Reports (continued)</vt:lpstr>
      <vt:lpstr>What’s Covered and Not Covered</vt:lpstr>
      <vt:lpstr>Manufacturer Invoice Reconciliation Layout GNSMT Trailer Record</vt:lpstr>
      <vt:lpstr>Manufacturer Invoice Reconciliation Layout DETQT Trailer Record</vt:lpstr>
      <vt:lpstr>Manufacturer Invoice Confirmation Layout GNSCT Trailer Record</vt:lpstr>
      <vt:lpstr>Changes to the Qtly Invoice Process</vt:lpstr>
      <vt:lpstr>Changes to the Qtly Invoice Process (continued)</vt:lpstr>
      <vt:lpstr>Manufacturer EFT Information</vt:lpstr>
      <vt:lpstr> </vt:lpstr>
      <vt:lpstr>Recap of Capabilities</vt:lpstr>
      <vt:lpstr>Confirmation Responses</vt:lpstr>
      <vt:lpstr> </vt:lpstr>
      <vt:lpstr>Determining Applicable Discount</vt:lpstr>
      <vt:lpstr>Understanding the Coverage Gap</vt:lpstr>
      <vt:lpstr>Applicable Drug, Gap Coverage for 2012-2020</vt:lpstr>
      <vt:lpstr>Determining Maximum Discount</vt:lpstr>
      <vt:lpstr> Example</vt:lpstr>
      <vt:lpstr> Step 1: Determine Costs that Fall in the Coverage Gap</vt:lpstr>
      <vt:lpstr>Step 1: Determine Costs that Fall in the Coverage Gap</vt:lpstr>
      <vt:lpstr>Step 2: Determine Discount  Eligible Cost</vt:lpstr>
      <vt:lpstr>Step 3: Calculate the Gap Discount</vt:lpstr>
      <vt:lpstr> </vt:lpstr>
      <vt:lpstr>Contacting the TPA</vt:lpstr>
      <vt:lpstr>Resources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Stephanie Lesesne</cp:lastModifiedBy>
  <cp:revision>517</cp:revision>
  <cp:lastPrinted>2013-08-01T14:43:11Z</cp:lastPrinted>
  <dcterms:created xsi:type="dcterms:W3CDTF">2012-02-10T20:51:24Z</dcterms:created>
  <dcterms:modified xsi:type="dcterms:W3CDTF">2014-01-31T18:40:35Z</dcterms:modified>
</cp:coreProperties>
</file>